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9998-6677-46F6-B14C-E6E8AA9718B7}" type="datetimeFigureOut">
              <a:rPr lang="en-CA" smtClean="0"/>
              <a:t>23/05/2011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5A68D-1D1A-4677-BA5D-FE7FA6C843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600200" y="8153400"/>
            <a:ext cx="8915400" cy="152400"/>
          </a:xfrm>
        </p:spPr>
        <p:txBody>
          <a:bodyPr>
            <a:noAutofit/>
          </a:bodyPr>
          <a:lstStyle/>
          <a:p>
            <a:r>
              <a:rPr lang="en-CA" dirty="0" smtClean="0"/>
              <a:t>  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828800"/>
            <a:ext cx="6400800" cy="2362200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 </a:t>
            </a:r>
          </a:p>
          <a:p>
            <a:r>
              <a:rPr lang="en-US" sz="5200" i="1" dirty="0" smtClean="0"/>
              <a:t> </a:t>
            </a:r>
            <a:r>
              <a:rPr lang="en-US" sz="5200" b="1" i="1" dirty="0" smtClean="0"/>
              <a:t> </a:t>
            </a:r>
          </a:p>
          <a:p>
            <a:r>
              <a:rPr lang="en-US" sz="11100" dirty="0" smtClean="0">
                <a:solidFill>
                  <a:srgbClr val="C00000"/>
                </a:solidFill>
              </a:rPr>
              <a:t>Information </a:t>
            </a:r>
            <a:r>
              <a:rPr lang="en-US" sz="11100" dirty="0">
                <a:solidFill>
                  <a:srgbClr val="C00000"/>
                </a:solidFill>
              </a:rPr>
              <a:t>About Attention Deficit Disorder</a:t>
            </a:r>
          </a:p>
          <a:p>
            <a:r>
              <a:rPr lang="en-US" sz="11100" dirty="0">
                <a:solidFill>
                  <a:srgbClr val="C00000"/>
                </a:solidFill>
              </a:rPr>
              <a:t> for Parents, Caregivers</a:t>
            </a:r>
            <a:r>
              <a:rPr lang="en-US" sz="11100" dirty="0" smtClean="0"/>
              <a:t>.</a:t>
            </a:r>
          </a:p>
          <a:p>
            <a:endParaRPr lang="en-US" sz="5200" dirty="0"/>
          </a:p>
          <a:p>
            <a:r>
              <a:rPr lang="en-US" sz="9600" b="1" dirty="0" smtClean="0">
                <a:solidFill>
                  <a:schemeClr val="tx1"/>
                </a:solidFill>
              </a:rPr>
              <a:t>Presented  by</a:t>
            </a:r>
          </a:p>
          <a:p>
            <a:r>
              <a:rPr lang="en-US" dirty="0"/>
              <a:t> </a:t>
            </a:r>
          </a:p>
          <a:p>
            <a:endParaRPr lang="en-CA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745885"/>
            <a:ext cx="8991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ritannic Bold" pitchFamily="34" charset="0"/>
                <a:cs typeface="Arial" pitchFamily="34" charset="0"/>
              </a:rPr>
              <a:t>NEW GROWTH FAMILY CENTRE Inc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ritannic Bold" pitchFamily="34" charset="0"/>
                <a:cs typeface="Arial" pitchFamily="34" charset="0"/>
              </a:rPr>
              <a:t>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 </a:t>
            </a: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Aletha's Picture"/>
          <p:cNvPicPr>
            <a:picLocks noChangeAspect="1" noChangeArrowheads="1"/>
          </p:cNvPicPr>
          <p:nvPr/>
        </p:nvPicPr>
        <p:blipFill>
          <a:blip r:embed="rId2" cstate="print">
            <a:lum bright="24000"/>
          </a:blip>
          <a:srcRect l="25000"/>
          <a:stretch>
            <a:fillRect/>
          </a:stretch>
        </p:blipFill>
        <p:spPr bwMode="auto">
          <a:xfrm>
            <a:off x="533400" y="4038600"/>
            <a:ext cx="2514600" cy="21717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038600" y="4495800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cs typeface="Arial" pitchFamily="34" charset="0"/>
              </a:rPr>
              <a:t>Aletha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cs typeface="Arial" pitchFamily="34" charset="0"/>
              </a:rPr>
              <a:t> McArthur, OCT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cs typeface="Arial" pitchFamily="34" charset="0"/>
              </a:rPr>
              <a:t>Special Education &amp; </a:t>
            </a:r>
            <a:r>
              <a:rPr kumimoji="0" lang="en-US" sz="200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cs typeface="Arial" pitchFamily="34" charset="0"/>
              </a:rPr>
              <a:t>Behaviour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cs typeface="Arial" pitchFamily="34" charset="0"/>
              </a:rPr>
              <a:t> Specialist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cs typeface="Arial" pitchFamily="34" charset="0"/>
              </a:rPr>
              <a:t>Founder of New Growth Family </a:t>
            </a:r>
            <a:r>
              <a:rPr lang="en-US" sz="2000" i="1" dirty="0" smtClean="0">
                <a:solidFill>
                  <a:srgbClr val="000000"/>
                </a:solidFill>
                <a:latin typeface="Franklin Gothic Demi Cond" pitchFamily="34" charset="0"/>
                <a:cs typeface="Arial" pitchFamily="34" charset="0"/>
              </a:rPr>
              <a:t>Centre Inc</a:t>
            </a:r>
            <a:r>
              <a:rPr kumimoji="0" lang="en-US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Franklin Gothic Demi Cond" pitchFamily="34" charset="0"/>
                <a:cs typeface="Arial" pitchFamily="34" charset="0"/>
              </a:rPr>
              <a:t>.</a:t>
            </a:r>
            <a:endParaRPr kumimoji="0" lang="en-US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57200" y="6302574"/>
            <a:ext cx="1752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Arial" pitchFamily="34" charset="0"/>
              </a:rPr>
              <a:t>Session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Arial" pitchFamily="34" charset="0"/>
              </a:rPr>
              <a:t> 2     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8288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dirty="0" smtClean="0">
                <a:solidFill>
                  <a:srgbClr val="FF0000"/>
                </a:solidFill>
              </a:rPr>
              <a:t>Allows Calming, Regulation, </a:t>
            </a:r>
            <a:r>
              <a:rPr lang="en-CA" sz="4000" b="1" dirty="0" err="1" smtClean="0">
                <a:solidFill>
                  <a:srgbClr val="FF0000"/>
                </a:solidFill>
              </a:rPr>
              <a:t>Oxytocin</a:t>
            </a:r>
            <a:endParaRPr lang="en-CA" sz="4000" b="1" dirty="0" smtClean="0">
              <a:solidFill>
                <a:srgbClr val="FF0000"/>
              </a:solidFill>
            </a:endParaRPr>
          </a:p>
          <a:p>
            <a:r>
              <a:rPr lang="en-CA" sz="4000" b="1" dirty="0" smtClean="0">
                <a:solidFill>
                  <a:srgbClr val="FF0000"/>
                </a:solidFill>
              </a:rPr>
              <a:t> release in the Adult brain. </a:t>
            </a:r>
            <a:endParaRPr lang="en-CA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b="1" u="sng" dirty="0" smtClean="0">
                <a:solidFill>
                  <a:srgbClr val="FF0000"/>
                </a:solidFill>
              </a:rPr>
              <a:t>Step 4</a:t>
            </a:r>
            <a:endParaRPr lang="en-CA" sz="5400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447800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 smtClean="0"/>
              <a:t>Modify </a:t>
            </a:r>
            <a:r>
              <a:rPr lang="en-CA" sz="3600" b="1" u="sng" dirty="0" smtClean="0">
                <a:solidFill>
                  <a:srgbClr val="FF0000"/>
                </a:solidFill>
              </a:rPr>
              <a:t>My</a:t>
            </a:r>
            <a:r>
              <a:rPr lang="en-CA" sz="3600" b="1" dirty="0" smtClean="0"/>
              <a:t> blueprint   how </a:t>
            </a:r>
            <a:r>
              <a:rPr lang="en-CA" sz="3600" b="1" dirty="0" smtClean="0">
                <a:solidFill>
                  <a:srgbClr val="FF0000"/>
                </a:solidFill>
              </a:rPr>
              <a:t>I</a:t>
            </a:r>
            <a:r>
              <a:rPr lang="en-CA" sz="3600" b="1" dirty="0" smtClean="0"/>
              <a:t> was raised.</a:t>
            </a:r>
          </a:p>
          <a:p>
            <a:endParaRPr lang="en-CA" sz="3600" b="1" dirty="0"/>
          </a:p>
          <a:p>
            <a:r>
              <a:rPr lang="en-CA" sz="3600" b="1" dirty="0" smtClean="0"/>
              <a:t>Modify</a:t>
            </a:r>
            <a:r>
              <a:rPr lang="en-CA" sz="3600" b="1" u="sng" dirty="0" smtClean="0">
                <a:solidFill>
                  <a:srgbClr val="FF0000"/>
                </a:solidFill>
              </a:rPr>
              <a:t> our </a:t>
            </a:r>
            <a:r>
              <a:rPr lang="en-CA" sz="3600" b="1" dirty="0" smtClean="0"/>
              <a:t>blueprint   how </a:t>
            </a:r>
            <a:r>
              <a:rPr lang="en-CA" sz="3600" b="1" dirty="0" smtClean="0">
                <a:solidFill>
                  <a:srgbClr val="FF0000"/>
                </a:solidFill>
              </a:rPr>
              <a:t>we</a:t>
            </a:r>
            <a:r>
              <a:rPr lang="en-CA" sz="3600" b="1" dirty="0" smtClean="0"/>
              <a:t> were raised</a:t>
            </a:r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886200"/>
            <a:ext cx="8458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b="1" u="sng" dirty="0" smtClean="0"/>
              <a:t>Remember</a:t>
            </a:r>
            <a:r>
              <a:rPr lang="en-CA" sz="4400" dirty="0" smtClean="0"/>
              <a:t>:  </a:t>
            </a:r>
            <a:r>
              <a:rPr lang="en-CA" sz="4000" dirty="0" smtClean="0"/>
              <a:t>The “Experts” do not live in my home with my children. </a:t>
            </a:r>
            <a:r>
              <a:rPr lang="en-CA" sz="4000" b="1" u="sng" dirty="0" smtClean="0"/>
              <a:t>I do </a:t>
            </a:r>
            <a:r>
              <a:rPr lang="en-CA" sz="4000" b="1" dirty="0" smtClean="0"/>
              <a:t>!</a:t>
            </a:r>
            <a:endParaRPr lang="en-C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u="sng" dirty="0" smtClean="0">
                <a:solidFill>
                  <a:srgbClr val="FF0000"/>
                </a:solidFill>
              </a:rPr>
              <a:t>The hardest change in the blueprint is:</a:t>
            </a:r>
            <a:endParaRPr lang="en-CA" sz="4000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066800"/>
            <a:ext cx="9220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i="1" u="sng" dirty="0" smtClean="0"/>
              <a:t>Relationship is # 1 </a:t>
            </a:r>
            <a:r>
              <a:rPr lang="en-CA" sz="3600" b="1" dirty="0" smtClean="0"/>
              <a:t>so when all else “fails” 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in the moment call the child over to give 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each other a hug.</a:t>
            </a:r>
          </a:p>
          <a:p>
            <a:endParaRPr lang="en-CA" sz="3600" b="1" dirty="0" smtClean="0"/>
          </a:p>
          <a:p>
            <a:r>
              <a:rPr lang="en-CA" sz="3600" b="1" i="1" u="sng" dirty="0" smtClean="0"/>
              <a:t>Expecting “bad” </a:t>
            </a:r>
            <a:r>
              <a:rPr lang="en-CA" sz="3600" b="1" dirty="0" smtClean="0"/>
              <a:t>from an adult is conditioned </a:t>
            </a:r>
          </a:p>
          <a:p>
            <a:r>
              <a:rPr lang="en-CA" sz="3600" b="1" dirty="0" smtClean="0"/>
              <a:t>   into a child.</a:t>
            </a:r>
          </a:p>
          <a:p>
            <a:endParaRPr lang="en-CA" sz="3600" b="1" dirty="0" smtClean="0"/>
          </a:p>
          <a:p>
            <a:r>
              <a:rPr lang="en-CA" sz="3600" b="1" i="1" u="sng" dirty="0" smtClean="0"/>
              <a:t>Doling out “bad” </a:t>
            </a:r>
            <a:r>
              <a:rPr lang="en-CA" sz="3600" b="1" dirty="0" smtClean="0"/>
              <a:t>to a child is conditioned into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a child.</a:t>
            </a:r>
            <a:endParaRPr lang="en-C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b="1" dirty="0" smtClean="0">
                <a:solidFill>
                  <a:srgbClr val="FF0000"/>
                </a:solidFill>
              </a:rPr>
              <a:t>The true meaning of discipline is teaching by showing.</a:t>
            </a:r>
            <a:endParaRPr lang="en-CA" sz="4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2098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b="1" dirty="0" smtClean="0"/>
              <a:t>Input = Positive Outcomes</a:t>
            </a:r>
            <a:r>
              <a:rPr lang="en-CA" sz="4400" b="1" dirty="0" smtClean="0"/>
              <a:t>.</a:t>
            </a:r>
            <a:endParaRPr lang="en-CA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962400"/>
            <a:ext cx="7924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b="1" i="1" u="sng" dirty="0" smtClean="0">
                <a:solidFill>
                  <a:srgbClr val="FF0000"/>
                </a:solidFill>
              </a:rPr>
              <a:t>New Message</a:t>
            </a:r>
            <a:r>
              <a:rPr lang="en-CA" sz="4400" b="1" dirty="0" smtClean="0"/>
              <a:t>:</a:t>
            </a:r>
            <a:r>
              <a:rPr lang="en-CA" sz="4000" b="1" dirty="0" smtClean="0"/>
              <a:t> </a:t>
            </a:r>
            <a:r>
              <a:rPr lang="en-CA" sz="4400" b="1" dirty="0" smtClean="0"/>
              <a:t>When I call you , it’s a </a:t>
            </a:r>
            <a:r>
              <a:rPr lang="en-CA" sz="4400" b="1" u="sng" dirty="0" smtClean="0"/>
              <a:t>good thing</a:t>
            </a:r>
            <a:r>
              <a:rPr lang="en-CA" sz="4400" dirty="0" smtClean="0"/>
              <a:t>.</a:t>
            </a:r>
            <a:endParaRPr lang="en-C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915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i="1" u="sng" dirty="0" smtClean="0">
                <a:solidFill>
                  <a:srgbClr val="FF0000"/>
                </a:solidFill>
              </a:rPr>
              <a:t>What changes  the outcome  to be  </a:t>
            </a:r>
            <a:r>
              <a:rPr lang="en-CA" sz="4800" b="1" i="1" u="sng" dirty="0" smtClean="0"/>
              <a:t>POSITIVE</a:t>
            </a:r>
            <a:r>
              <a:rPr lang="en-CA" sz="4800" b="1" i="1" dirty="0" smtClean="0"/>
              <a:t> ?</a:t>
            </a:r>
          </a:p>
          <a:p>
            <a:r>
              <a:rPr lang="en-CA" sz="4400" b="1" dirty="0" smtClean="0"/>
              <a:t> </a:t>
            </a:r>
          </a:p>
          <a:p>
            <a:r>
              <a:rPr lang="en-CA" sz="4000" b="1" dirty="0" smtClean="0"/>
              <a:t>#1  The adult’s attitude and responses.</a:t>
            </a:r>
          </a:p>
          <a:p>
            <a:endParaRPr lang="en-CA" sz="4000" b="1" dirty="0"/>
          </a:p>
          <a:p>
            <a:r>
              <a:rPr lang="en-CA" sz="4000" b="1" dirty="0" smtClean="0"/>
              <a:t>#2 The adult’s stress level.</a:t>
            </a:r>
          </a:p>
          <a:p>
            <a:endParaRPr lang="en-CA" sz="4000" b="1" dirty="0"/>
          </a:p>
          <a:p>
            <a:r>
              <a:rPr lang="en-CA" sz="4000" b="1" dirty="0" smtClean="0"/>
              <a:t>#3 The relationship with the adult.</a:t>
            </a:r>
            <a:endParaRPr lang="en-C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dirty="0" smtClean="0"/>
              <a:t>Relationship  </a:t>
            </a:r>
            <a:r>
              <a:rPr lang="en-CA" sz="4000" b="1" dirty="0" smtClean="0">
                <a:sym typeface="Wingdings" pitchFamily="2" charset="2"/>
              </a:rPr>
              <a:t> </a:t>
            </a:r>
            <a:r>
              <a:rPr lang="en-CA" sz="4000" b="1" dirty="0" smtClean="0"/>
              <a:t>Willingness  </a:t>
            </a:r>
            <a:r>
              <a:rPr lang="en-CA" sz="4000" b="1" dirty="0" smtClean="0">
                <a:sym typeface="Wingdings" pitchFamily="2" charset="2"/>
              </a:rPr>
              <a:t> Input</a:t>
            </a:r>
            <a:endParaRPr lang="en-CA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24000"/>
            <a:ext cx="830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dirty="0" smtClean="0"/>
              <a:t>The adult becomes the calm, the balance, the structure-----the </a:t>
            </a:r>
            <a:r>
              <a:rPr lang="en-CA" sz="4800" b="1" u="sng" dirty="0" smtClean="0">
                <a:solidFill>
                  <a:srgbClr val="FF0000"/>
                </a:solidFill>
              </a:rPr>
              <a:t>Brain.</a:t>
            </a:r>
            <a:endParaRPr lang="en-CA" sz="48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971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b="1" u="sng" dirty="0" smtClean="0">
                <a:solidFill>
                  <a:srgbClr val="FF0000"/>
                </a:solidFill>
              </a:rPr>
              <a:t>Dependence</a:t>
            </a:r>
            <a:r>
              <a:rPr lang="en-CA" sz="3600" dirty="0" smtClean="0"/>
              <a:t> -----  </a:t>
            </a:r>
            <a:r>
              <a:rPr lang="en-CA" sz="3600" b="1" dirty="0" smtClean="0"/>
              <a:t>carrier seat.</a:t>
            </a:r>
            <a:endParaRPr lang="en-CA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810000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b="1" u="sng" dirty="0" smtClean="0">
                <a:solidFill>
                  <a:srgbClr val="FF0000"/>
                </a:solidFill>
              </a:rPr>
              <a:t>Interdependence</a:t>
            </a:r>
            <a:r>
              <a:rPr lang="en-CA" sz="3600" b="1" dirty="0" smtClean="0"/>
              <a:t>----talking things through, training wheels,  planning , what if.</a:t>
            </a:r>
            <a:endParaRPr lang="en-CA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5334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b="1" u="sng" dirty="0" smtClean="0">
                <a:solidFill>
                  <a:srgbClr val="FF0000"/>
                </a:solidFill>
              </a:rPr>
              <a:t>Independence</a:t>
            </a:r>
            <a:r>
              <a:rPr lang="en-CA" sz="4000" dirty="0" smtClean="0"/>
              <a:t>-----</a:t>
            </a:r>
            <a:r>
              <a:rPr lang="en-CA" sz="4000" b="1" dirty="0" smtClean="0"/>
              <a:t>riding own bike.</a:t>
            </a:r>
            <a:endParaRPr lang="en-C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u="sng" dirty="0" smtClean="0">
                <a:solidFill>
                  <a:srgbClr val="FF0000"/>
                </a:solidFill>
              </a:rPr>
              <a:t>Where Can I get help ?</a:t>
            </a:r>
            <a:endParaRPr lang="en-CA" sz="4000" b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305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 smtClean="0"/>
              <a:t>**  New Growth Family Centre  Inc.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---  Parent Coaching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---  Learning Matters</a:t>
            </a:r>
          </a:p>
          <a:p>
            <a:r>
              <a:rPr lang="en-CA" sz="3200" b="1" dirty="0"/>
              <a:t> </a:t>
            </a:r>
            <a:r>
              <a:rPr lang="en-CA" sz="3200" b="1" dirty="0" smtClean="0"/>
              <a:t>             (support Group at NGFC Inc.)</a:t>
            </a:r>
          </a:p>
          <a:p>
            <a:endParaRPr lang="en-CA" sz="3600" b="1" dirty="0"/>
          </a:p>
          <a:p>
            <a:r>
              <a:rPr lang="en-CA" sz="3600" b="1" dirty="0" smtClean="0"/>
              <a:t>**  Websites but be discerning.</a:t>
            </a:r>
          </a:p>
          <a:p>
            <a:r>
              <a:rPr lang="en-CA" sz="3600" b="1" dirty="0" smtClean="0"/>
              <a:t>**  Other parents with older kids who are 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successful</a:t>
            </a:r>
            <a:r>
              <a:rPr lang="en-CA" sz="3200" b="1" dirty="0" smtClean="0"/>
              <a:t>.</a:t>
            </a:r>
          </a:p>
          <a:p>
            <a:r>
              <a:rPr lang="en-CA" sz="3200" b="1" dirty="0" smtClean="0"/>
              <a:t>**  Medical Practitioners with experience , </a:t>
            </a:r>
          </a:p>
          <a:p>
            <a:r>
              <a:rPr lang="en-CA" sz="3200" b="1" dirty="0"/>
              <a:t> </a:t>
            </a:r>
            <a:r>
              <a:rPr lang="en-CA" sz="3200" b="1" dirty="0" smtClean="0"/>
              <a:t>     but do your own research first.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1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u="sng" dirty="0" smtClean="0">
                <a:solidFill>
                  <a:srgbClr val="FF0000"/>
                </a:solidFill>
              </a:rPr>
              <a:t>What about Medications ?</a:t>
            </a:r>
            <a:endParaRPr lang="en-CA" sz="4400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1"/>
            <a:ext cx="8763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 smtClean="0"/>
              <a:t>**  An unknown area.</a:t>
            </a:r>
          </a:p>
          <a:p>
            <a:r>
              <a:rPr lang="en-CA" sz="3600" b="1" dirty="0" smtClean="0"/>
              <a:t>**  Does not “FIX”  behaviour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problems.</a:t>
            </a:r>
          </a:p>
          <a:p>
            <a:r>
              <a:rPr lang="en-CA" sz="3600" b="1" dirty="0" smtClean="0"/>
              <a:t>**  Can open the way for the treatment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to begin.</a:t>
            </a:r>
          </a:p>
          <a:p>
            <a:r>
              <a:rPr lang="en-CA" sz="3600" b="1" dirty="0" smtClean="0"/>
              <a:t>**  Never the first choice but may be an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additional last choice.</a:t>
            </a:r>
          </a:p>
          <a:p>
            <a:r>
              <a:rPr lang="en-CA" sz="3600" b="1" dirty="0" smtClean="0"/>
              <a:t>**   When it works, it works.</a:t>
            </a:r>
          </a:p>
          <a:p>
            <a:r>
              <a:rPr lang="en-CA" sz="3600" dirty="0" smtClean="0"/>
              <a:t> </a:t>
            </a:r>
            <a:r>
              <a:rPr lang="en-CA" sz="6000" b="1" dirty="0" smtClean="0">
                <a:solidFill>
                  <a:srgbClr val="FF0000"/>
                </a:solidFill>
              </a:rPr>
              <a:t>Become an expert yourself</a:t>
            </a:r>
            <a:endParaRPr lang="en-CA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624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u="sng" dirty="0" smtClean="0">
                <a:solidFill>
                  <a:srgbClr val="FF0000"/>
                </a:solidFill>
              </a:rPr>
              <a:t>Where do I get Support ?</a:t>
            </a:r>
            <a:endParaRPr lang="en-CA" sz="4400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752600"/>
            <a:ext cx="571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dirty="0" smtClean="0"/>
              <a:t>**  Medical Route</a:t>
            </a:r>
          </a:p>
          <a:p>
            <a:endParaRPr lang="en-CA" sz="4000" b="1" dirty="0"/>
          </a:p>
          <a:p>
            <a:r>
              <a:rPr lang="en-CA" sz="4000" b="1" dirty="0" smtClean="0"/>
              <a:t>**  Mental Health Route</a:t>
            </a:r>
            <a:endParaRPr lang="en-C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0"/>
            <a:ext cx="807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u="sng" dirty="0" smtClean="0">
                <a:solidFill>
                  <a:srgbClr val="FF0000"/>
                </a:solidFill>
              </a:rPr>
              <a:t>How Can I help my child at school </a:t>
            </a:r>
            <a:r>
              <a:rPr lang="en-CA" sz="4400" b="1" u="sng" dirty="0" smtClean="0">
                <a:solidFill>
                  <a:srgbClr val="FF0000"/>
                </a:solidFill>
              </a:rPr>
              <a:t>?</a:t>
            </a:r>
            <a:endParaRPr lang="en-CA" sz="4400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 smtClean="0"/>
              <a:t>**  Know your child.</a:t>
            </a:r>
          </a:p>
          <a:p>
            <a:r>
              <a:rPr lang="en-CA" sz="3200" b="1" dirty="0" smtClean="0"/>
              <a:t>**  Share what you know with the teacher </a:t>
            </a:r>
          </a:p>
          <a:p>
            <a:r>
              <a:rPr lang="en-CA" sz="3200" b="1" dirty="0"/>
              <a:t> </a:t>
            </a:r>
            <a:r>
              <a:rPr lang="en-CA" sz="3200" b="1" dirty="0" smtClean="0"/>
              <a:t>      every year.</a:t>
            </a:r>
          </a:p>
          <a:p>
            <a:r>
              <a:rPr lang="en-CA" sz="3200" b="1" dirty="0" smtClean="0"/>
              <a:t>** Ask questions about the classroom environment,  </a:t>
            </a:r>
          </a:p>
          <a:p>
            <a:r>
              <a:rPr lang="en-CA" sz="3200" b="1" dirty="0" smtClean="0"/>
              <a:t>      the expectations, the structure.</a:t>
            </a:r>
          </a:p>
          <a:p>
            <a:r>
              <a:rPr lang="en-CA" sz="3200" b="1" dirty="0" smtClean="0"/>
              <a:t>** Initiate communication and make yourself known   </a:t>
            </a:r>
          </a:p>
          <a:p>
            <a:r>
              <a:rPr lang="en-CA" sz="3200" b="1" dirty="0" smtClean="0"/>
              <a:t>      in a positive way to the teacher and support staff.</a:t>
            </a:r>
          </a:p>
          <a:p>
            <a:r>
              <a:rPr lang="en-CA" sz="3200" b="1" dirty="0" smtClean="0"/>
              <a:t>** Do not wait for the school to “discover” </a:t>
            </a:r>
          </a:p>
          <a:p>
            <a:r>
              <a:rPr lang="en-CA" sz="3200" b="1" dirty="0" smtClean="0"/>
              <a:t>      your child.    </a:t>
            </a:r>
            <a:endParaRPr lang="en-C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28600"/>
            <a:ext cx="8686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b="1" i="1" dirty="0" smtClean="0">
                <a:solidFill>
                  <a:srgbClr val="FF0000"/>
                </a:solidFill>
              </a:rPr>
              <a:t> </a:t>
            </a:r>
            <a:r>
              <a:rPr lang="en-CA" sz="6600" b="1" i="1" dirty="0" smtClean="0">
                <a:solidFill>
                  <a:srgbClr val="FF0000"/>
                </a:solidFill>
              </a:rPr>
              <a:t>R</a:t>
            </a:r>
          </a:p>
          <a:p>
            <a:r>
              <a:rPr lang="en-CA" sz="6600" b="1" i="1" dirty="0" smtClean="0">
                <a:solidFill>
                  <a:srgbClr val="FF0000"/>
                </a:solidFill>
              </a:rPr>
              <a:t>      E                 A</a:t>
            </a:r>
          </a:p>
          <a:p>
            <a:r>
              <a:rPr lang="en-CA" sz="6600" b="1" i="1" dirty="0" smtClean="0">
                <a:solidFill>
                  <a:srgbClr val="FF0000"/>
                </a:solidFill>
              </a:rPr>
              <a:t>          V       </a:t>
            </a:r>
            <a:r>
              <a:rPr lang="en-CA" sz="3600" b="1" i="1" dirty="0" smtClean="0">
                <a:solidFill>
                  <a:srgbClr val="339933"/>
                </a:solidFill>
              </a:rPr>
              <a:t>OF</a:t>
            </a:r>
            <a:r>
              <a:rPr lang="en-CA" sz="6600" b="1" i="1" dirty="0" smtClean="0">
                <a:solidFill>
                  <a:srgbClr val="FFFF00"/>
                </a:solidFill>
              </a:rPr>
              <a:t> </a:t>
            </a:r>
            <a:r>
              <a:rPr lang="en-CA" sz="6600" b="1" i="1" dirty="0" smtClean="0">
                <a:solidFill>
                  <a:srgbClr val="FF0000"/>
                </a:solidFill>
              </a:rPr>
              <a:t>      D  </a:t>
            </a:r>
          </a:p>
          <a:p>
            <a:r>
              <a:rPr lang="en-CA" sz="6600" b="1" i="1" dirty="0">
                <a:solidFill>
                  <a:srgbClr val="FF0000"/>
                </a:solidFill>
              </a:rPr>
              <a:t> </a:t>
            </a:r>
            <a:r>
              <a:rPr lang="en-CA" sz="6600" b="1" i="1" dirty="0" smtClean="0">
                <a:solidFill>
                  <a:srgbClr val="FF0000"/>
                </a:solidFill>
              </a:rPr>
              <a:t>              I                  H</a:t>
            </a:r>
          </a:p>
          <a:p>
            <a:r>
              <a:rPr lang="en-CA" sz="6600" b="1" i="1" dirty="0">
                <a:solidFill>
                  <a:srgbClr val="FF0000"/>
                </a:solidFill>
              </a:rPr>
              <a:t> </a:t>
            </a:r>
            <a:r>
              <a:rPr lang="en-CA" sz="6600" b="1" i="1" dirty="0" smtClean="0">
                <a:solidFill>
                  <a:srgbClr val="FF0000"/>
                </a:solidFill>
              </a:rPr>
              <a:t>                  E                  D</a:t>
            </a:r>
          </a:p>
          <a:p>
            <a:r>
              <a:rPr lang="en-CA" sz="6600" b="1" i="1" dirty="0">
                <a:solidFill>
                  <a:srgbClr val="FF0000"/>
                </a:solidFill>
              </a:rPr>
              <a:t> </a:t>
            </a:r>
            <a:r>
              <a:rPr lang="en-CA" sz="6600" b="1" i="1" dirty="0" smtClean="0">
                <a:solidFill>
                  <a:srgbClr val="FF0000"/>
                </a:solidFill>
              </a:rPr>
              <a:t>                     W</a:t>
            </a:r>
            <a:endParaRPr lang="en-CA" sz="6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u="sng" dirty="0" smtClean="0">
                <a:solidFill>
                  <a:srgbClr val="FF0000"/>
                </a:solidFill>
              </a:rPr>
              <a:t>What can I do in my home ?</a:t>
            </a:r>
            <a:endParaRPr lang="en-CA" sz="4400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76401"/>
            <a:ext cx="8763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 smtClean="0"/>
              <a:t>#1   Explain ADHD to us in a clear, simple    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terms and tell us what it looks like in us.</a:t>
            </a:r>
          </a:p>
          <a:p>
            <a:endParaRPr lang="en-CA" sz="3600" b="1" dirty="0"/>
          </a:p>
          <a:p>
            <a:r>
              <a:rPr lang="en-CA" sz="3600" b="1" dirty="0" smtClean="0"/>
              <a:t>#2   Tell us what’s good about us.</a:t>
            </a:r>
          </a:p>
          <a:p>
            <a:endParaRPr lang="en-CA" sz="3600" b="1" dirty="0"/>
          </a:p>
          <a:p>
            <a:r>
              <a:rPr lang="en-CA" sz="3600" b="1" dirty="0" smtClean="0"/>
              <a:t>#3   Show us how to use our energy to get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things done, have fun, and be the spice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life.</a:t>
            </a:r>
          </a:p>
          <a:p>
            <a:endParaRPr lang="en-CA" sz="3600" dirty="0"/>
          </a:p>
          <a:p>
            <a:r>
              <a:rPr lang="en-CA" sz="3600" dirty="0" smtClean="0"/>
              <a:t>     </a:t>
            </a:r>
            <a:endParaRPr lang="en-C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457200"/>
            <a:ext cx="8763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 smtClean="0"/>
              <a:t>#4   Tell us honestly what we’re doing that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irritates people around us.</a:t>
            </a:r>
          </a:p>
          <a:p>
            <a:endParaRPr lang="en-CA" sz="3600" b="1" dirty="0"/>
          </a:p>
          <a:p>
            <a:r>
              <a:rPr lang="en-CA" sz="3600" b="1" dirty="0" smtClean="0"/>
              <a:t>#5   Show us amazing things in the world so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that we can get excited about learning.</a:t>
            </a:r>
          </a:p>
          <a:p>
            <a:r>
              <a:rPr lang="en-CA" sz="3600" b="1" dirty="0"/>
              <a:t> </a:t>
            </a:r>
            <a:endParaRPr lang="en-CA" sz="3600" b="1" dirty="0" smtClean="0"/>
          </a:p>
          <a:p>
            <a:r>
              <a:rPr lang="en-CA" sz="3600" b="1" dirty="0" smtClean="0"/>
              <a:t>#6   Show us ways to organize our things so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that we can find what we need easily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to reduce frustration.</a:t>
            </a:r>
            <a:endParaRPr lang="en-C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68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 smtClean="0"/>
              <a:t>#7   Show us how to use a calendar, memory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helps and a watch to keep track of time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to get excited about tomorrow and look 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back at all we accomplished yesterday.</a:t>
            </a:r>
          </a:p>
          <a:p>
            <a:endParaRPr lang="en-CA" sz="3600" b="1" dirty="0"/>
          </a:p>
          <a:p>
            <a:r>
              <a:rPr lang="en-CA" sz="3600" b="1" dirty="0" smtClean="0"/>
              <a:t>#8   Show us how to relax when things get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hectic and we start feeling </a:t>
            </a:r>
            <a:r>
              <a:rPr lang="en-CA" sz="3600" b="1" dirty="0" err="1" smtClean="0"/>
              <a:t>disregulated</a:t>
            </a:r>
            <a:r>
              <a:rPr lang="en-CA" sz="3600" b="1" dirty="0" smtClean="0"/>
              <a:t>.</a:t>
            </a:r>
          </a:p>
          <a:p>
            <a:endParaRPr lang="en-CA" sz="3600" dirty="0"/>
          </a:p>
          <a:p>
            <a:r>
              <a:rPr lang="en-CA" sz="3600" dirty="0" smtClean="0"/>
              <a:t>   </a:t>
            </a:r>
            <a:endParaRPr lang="en-C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143000"/>
            <a:ext cx="8534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dirty="0" smtClean="0"/>
              <a:t>#9   Teach us about </a:t>
            </a:r>
            <a:r>
              <a:rPr lang="en-CA" sz="3600" b="1" dirty="0" err="1" smtClean="0"/>
              <a:t>disregulation</a:t>
            </a:r>
            <a:r>
              <a:rPr lang="en-CA" sz="3600" b="1" dirty="0" smtClean="0"/>
              <a:t>, 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frustration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and anger. Show us how to calm before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an embarrassing blow-up erupts.</a:t>
            </a:r>
          </a:p>
          <a:p>
            <a:endParaRPr lang="en-CA" sz="3600" b="1" dirty="0"/>
          </a:p>
          <a:p>
            <a:r>
              <a:rPr lang="en-CA" sz="3600" b="1" dirty="0" smtClean="0"/>
              <a:t>#10  Teach us ways to focus our attention</a:t>
            </a:r>
          </a:p>
          <a:p>
            <a:r>
              <a:rPr lang="en-CA" sz="3600" b="1" dirty="0"/>
              <a:t> </a:t>
            </a:r>
            <a:r>
              <a:rPr lang="en-CA" sz="3600" b="1" dirty="0" smtClean="0"/>
              <a:t>        on important things at hand.</a:t>
            </a:r>
            <a:endParaRPr lang="en-C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6002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dirty="0" smtClean="0">
                <a:solidFill>
                  <a:srgbClr val="FF0000"/>
                </a:solidFill>
              </a:rPr>
              <a:t>What  did you find out?</a:t>
            </a:r>
            <a:endParaRPr lang="en-CA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905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dirty="0" smtClean="0">
                <a:solidFill>
                  <a:srgbClr val="FF0000"/>
                </a:solidFill>
              </a:rPr>
              <a:t>What questions do you have ?</a:t>
            </a:r>
            <a:endParaRPr lang="en-CA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0574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dirty="0" smtClean="0">
                <a:solidFill>
                  <a:srgbClr val="FF0000"/>
                </a:solidFill>
              </a:rPr>
              <a:t>What do I do about it ?</a:t>
            </a:r>
            <a:endParaRPr lang="en-CA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b="1" u="sng" dirty="0" smtClean="0">
                <a:solidFill>
                  <a:srgbClr val="FF0000"/>
                </a:solidFill>
              </a:rPr>
              <a:t>Step 1</a:t>
            </a:r>
            <a:endParaRPr lang="en-CA" sz="5400" b="1" u="sng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1219200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b="1" i="1" u="sng" dirty="0" smtClean="0">
                <a:solidFill>
                  <a:srgbClr val="C00000"/>
                </a:solidFill>
              </a:rPr>
              <a:t>Thinking Change</a:t>
            </a:r>
            <a:endParaRPr lang="en-CA" sz="4800" b="1" i="1" u="sng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514600"/>
            <a:ext cx="609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 smtClean="0"/>
              <a:t>** The Child can`t  YET !</a:t>
            </a:r>
            <a:endParaRPr lang="en-CA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886200"/>
            <a:ext cx="807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 smtClean="0"/>
              <a:t>** The Child is not doing it to me.</a:t>
            </a:r>
            <a:endParaRPr lang="en-CA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b="1" u="sng" dirty="0" smtClean="0">
                <a:solidFill>
                  <a:srgbClr val="FF0000"/>
                </a:solidFill>
              </a:rPr>
              <a:t>Step 2</a:t>
            </a:r>
            <a:endParaRPr lang="en-CA" sz="5400" b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905000"/>
            <a:ext cx="838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 smtClean="0"/>
              <a:t>**  Recognize my own triggers and </a:t>
            </a:r>
          </a:p>
          <a:p>
            <a:r>
              <a:rPr lang="en-CA" sz="4400" b="1" dirty="0"/>
              <a:t> </a:t>
            </a:r>
            <a:r>
              <a:rPr lang="en-CA" sz="4400" b="1" dirty="0" smtClean="0"/>
              <a:t>      </a:t>
            </a:r>
            <a:r>
              <a:rPr lang="en-CA" sz="4400" b="1" u="sng" dirty="0" smtClean="0"/>
              <a:t>Face them.</a:t>
            </a:r>
            <a:endParaRPr lang="en-CA" sz="4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b="1" u="sng" dirty="0" smtClean="0">
                <a:solidFill>
                  <a:srgbClr val="FF0000"/>
                </a:solidFill>
              </a:rPr>
              <a:t>Step 3</a:t>
            </a:r>
            <a:endParaRPr lang="en-CA" sz="5400" b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7526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800" b="1" dirty="0" smtClean="0"/>
              <a:t>** Put a plan in place for personal  </a:t>
            </a:r>
          </a:p>
          <a:p>
            <a:r>
              <a:rPr lang="en-CA" sz="4800" b="1" dirty="0"/>
              <a:t> </a:t>
            </a:r>
            <a:r>
              <a:rPr lang="en-CA" sz="4800" b="1" dirty="0" smtClean="0"/>
              <a:t>    stress relief before I need it</a:t>
            </a:r>
            <a:r>
              <a:rPr lang="en-CA" b="1" dirty="0" smtClean="0"/>
              <a:t>.</a:t>
            </a:r>
            <a:endParaRPr lang="en-C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8686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b="1" dirty="0" smtClean="0"/>
              <a:t>**  Leave the room.</a:t>
            </a:r>
          </a:p>
          <a:p>
            <a:r>
              <a:rPr lang="en-CA" sz="4000" b="1" dirty="0" smtClean="0"/>
              <a:t>**  Deep breaths to oxygenate  the </a:t>
            </a:r>
          </a:p>
          <a:p>
            <a:r>
              <a:rPr lang="en-CA" sz="4000" b="1" dirty="0"/>
              <a:t> </a:t>
            </a:r>
            <a:r>
              <a:rPr lang="en-CA" sz="4000" b="1" dirty="0" smtClean="0"/>
              <a:t>      brain.</a:t>
            </a:r>
          </a:p>
          <a:p>
            <a:r>
              <a:rPr lang="en-CA" sz="4000" b="1" dirty="0" smtClean="0"/>
              <a:t>**  Water breaks to hydrate the brain.</a:t>
            </a:r>
          </a:p>
          <a:p>
            <a:r>
              <a:rPr lang="en-CA" sz="4000" b="1" dirty="0" smtClean="0"/>
              <a:t>**  Exercise break to increase   blood</a:t>
            </a:r>
          </a:p>
          <a:p>
            <a:r>
              <a:rPr lang="en-CA" sz="4000" b="1" dirty="0"/>
              <a:t> </a:t>
            </a:r>
            <a:r>
              <a:rPr lang="en-CA" sz="4000" b="1" dirty="0" smtClean="0"/>
              <a:t>      flow the brain.</a:t>
            </a:r>
          </a:p>
          <a:p>
            <a:r>
              <a:rPr lang="en-CA" sz="4000" b="1" dirty="0" smtClean="0"/>
              <a:t>**  Call someone else to ``sit tight” and</a:t>
            </a:r>
            <a:r>
              <a:rPr lang="en-CA" sz="4000" b="1" dirty="0" smtClean="0"/>
              <a:t> </a:t>
            </a:r>
          </a:p>
          <a:p>
            <a:r>
              <a:rPr lang="en-CA" sz="4000" b="1" dirty="0" smtClean="0"/>
              <a:t>       maintain the calm.</a:t>
            </a:r>
            <a:endParaRPr lang="en-C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807</Words>
  <Application>Microsoft Office PowerPoint</Application>
  <PresentationFormat>On-screen Show (4:3)</PresentationFormat>
  <Paragraphs>144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Robert McArthur</dc:creator>
  <cp:lastModifiedBy>Robert McArthur</cp:lastModifiedBy>
  <cp:revision>26</cp:revision>
  <dcterms:created xsi:type="dcterms:W3CDTF">2011-05-23T20:05:04Z</dcterms:created>
  <dcterms:modified xsi:type="dcterms:W3CDTF">2011-05-23T23:56:48Z</dcterms:modified>
</cp:coreProperties>
</file>